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1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1B023-4813-4E7C-8F2A-2E5199F0E18A}" type="datetimeFigureOut">
              <a:rPr lang="ru-RU" smtClean="0"/>
              <a:t>26.09.2017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80A950-985F-442E-AD55-1E83537284F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1B023-4813-4E7C-8F2A-2E5199F0E18A}" type="datetimeFigureOut">
              <a:rPr lang="ru-RU" smtClean="0"/>
              <a:t>26.09.2017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A950-985F-442E-AD55-1E83537284F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F80A950-985F-442E-AD55-1E83537284F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1B023-4813-4E7C-8F2A-2E5199F0E18A}" type="datetimeFigureOut">
              <a:rPr lang="ru-RU" smtClean="0"/>
              <a:t>26.09.2017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1B023-4813-4E7C-8F2A-2E5199F0E18A}" type="datetimeFigureOut">
              <a:rPr lang="ru-RU" smtClean="0"/>
              <a:t>26.09.2017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F80A950-985F-442E-AD55-1E83537284F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1B023-4813-4E7C-8F2A-2E5199F0E18A}" type="datetimeFigureOut">
              <a:rPr lang="ru-RU" smtClean="0"/>
              <a:t>26.09.2017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80A950-985F-442E-AD55-1E83537284F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2A1B023-4813-4E7C-8F2A-2E5199F0E18A}" type="datetimeFigureOut">
              <a:rPr lang="ru-RU" smtClean="0"/>
              <a:t>26.09.2017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A950-985F-442E-AD55-1E83537284F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1B023-4813-4E7C-8F2A-2E5199F0E18A}" type="datetimeFigureOut">
              <a:rPr lang="ru-RU" smtClean="0"/>
              <a:t>26.09.2017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F80A950-985F-442E-AD55-1E83537284F5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1B023-4813-4E7C-8F2A-2E5199F0E18A}" type="datetimeFigureOut">
              <a:rPr lang="ru-RU" smtClean="0"/>
              <a:t>26.09.2017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F80A950-985F-442E-AD55-1E83537284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1B023-4813-4E7C-8F2A-2E5199F0E18A}" type="datetimeFigureOut">
              <a:rPr lang="ru-RU" smtClean="0"/>
              <a:t>26.09.2017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F80A950-985F-442E-AD55-1E83537284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80A950-985F-442E-AD55-1E83537284F5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1B023-4813-4E7C-8F2A-2E5199F0E18A}" type="datetimeFigureOut">
              <a:rPr lang="ru-RU" smtClean="0"/>
              <a:t>26.09.2017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F80A950-985F-442E-AD55-1E83537284F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2A1B023-4813-4E7C-8F2A-2E5199F0E18A}" type="datetimeFigureOut">
              <a:rPr lang="ru-RU" smtClean="0"/>
              <a:t>26.09.2017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2A1B023-4813-4E7C-8F2A-2E5199F0E18A}" type="datetimeFigureOut">
              <a:rPr lang="ru-RU" smtClean="0"/>
              <a:t>26.09.2017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80A950-985F-442E-AD55-1E83537284F5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1142984"/>
            <a:ext cx="6400800" cy="1752600"/>
          </a:xfrm>
        </p:spPr>
        <p:txBody>
          <a:bodyPr/>
          <a:lstStyle/>
          <a:p>
            <a:endParaRPr lang="uk-UA" dirty="0" smtClean="0"/>
          </a:p>
          <a:p>
            <a:r>
              <a:rPr lang="uk-UA" dirty="0" smtClean="0"/>
              <a:t>Маргарита </a:t>
            </a:r>
            <a:r>
              <a:rPr lang="uk-UA" dirty="0" err="1" smtClean="0"/>
              <a:t>Лангенбах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643314"/>
            <a:ext cx="7772400" cy="2528904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Автоматичне</a:t>
            </a:r>
            <a:r>
              <a:rPr lang="ru-RU" dirty="0"/>
              <a:t> </a:t>
            </a:r>
            <a:r>
              <a:rPr lang="ru-RU" dirty="0" err="1"/>
              <a:t>синтаксичне</a:t>
            </a:r>
            <a:r>
              <a:rPr lang="ru-RU" dirty="0"/>
              <a:t> </a:t>
            </a:r>
            <a:r>
              <a:rPr lang="ru-RU" dirty="0" err="1"/>
              <a:t>анотування</a:t>
            </a:r>
            <a:r>
              <a:rPr lang="ru-RU" dirty="0"/>
              <a:t> </a:t>
            </a:r>
            <a:r>
              <a:rPr lang="ru-RU" dirty="0" err="1"/>
              <a:t>текстів</a:t>
            </a:r>
            <a:r>
              <a:rPr lang="ru-RU" dirty="0"/>
              <a:t> Корпусу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br>
              <a:rPr lang="ru-RU" dirty="0"/>
            </a:br>
            <a:r>
              <a:rPr lang="ru-RU" dirty="0" err="1"/>
              <a:t>мови</a:t>
            </a:r>
            <a:r>
              <a:rPr lang="ru-RU" dirty="0"/>
              <a:t>: </a:t>
            </a:r>
            <a:r>
              <a:rPr lang="ru-RU" dirty="0" err="1"/>
              <a:t>проблеми</a:t>
            </a:r>
            <a:r>
              <a:rPr lang="ru-RU" dirty="0"/>
              <a:t> та шляхи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511156"/>
          </a:xfrm>
        </p:spPr>
        <p:txBody>
          <a:bodyPr>
            <a:normAutofit/>
          </a:bodyPr>
          <a:lstStyle/>
          <a:p>
            <a:r>
              <a:rPr lang="uk-UA" sz="2000" b="1" dirty="0" smtClean="0">
                <a:solidFill>
                  <a:schemeClr val="tx1"/>
                </a:solidFill>
              </a:rPr>
              <a:t>Встановлення </a:t>
            </a:r>
            <a:r>
              <a:rPr lang="uk-UA" sz="2000" b="1" dirty="0" err="1" smtClean="0">
                <a:solidFill>
                  <a:schemeClr val="tx1"/>
                </a:solidFill>
              </a:rPr>
              <a:t>зв</a:t>
            </a:r>
            <a:r>
              <a:rPr lang="en-US" sz="2000" b="1" dirty="0" smtClean="0">
                <a:solidFill>
                  <a:schemeClr val="tx1"/>
                </a:solidFill>
              </a:rPr>
              <a:t>’</a:t>
            </a:r>
            <a:r>
              <a:rPr lang="uk-UA" sz="2000" b="1" dirty="0" err="1" smtClean="0">
                <a:solidFill>
                  <a:schemeClr val="tx1"/>
                </a:solidFill>
              </a:rPr>
              <a:t>язків</a:t>
            </a:r>
            <a:r>
              <a:rPr lang="uk-UA" sz="2000" b="1" dirty="0" smtClean="0">
                <a:solidFill>
                  <a:schemeClr val="tx1"/>
                </a:solidFill>
              </a:rPr>
              <a:t> між частинами складного речення</a:t>
            </a:r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4" name="Содержимое 3" descr="complex-compound_tree.jpg"/>
          <p:cNvPicPr>
            <a:picLocks noGrp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785786" y="642918"/>
            <a:ext cx="7358113" cy="585791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chemeClr val="tx1"/>
                </a:solidFill>
              </a:rPr>
              <a:t>Шляхи подолання проблем автоматичного синтаксичного аналізу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207167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3. </a:t>
            </a:r>
            <a:r>
              <a:rPr lang="uk-UA" dirty="0"/>
              <a:t>У</a:t>
            </a:r>
            <a:r>
              <a:rPr lang="uk-UA" dirty="0" smtClean="0"/>
              <a:t>складнення </a:t>
            </a:r>
            <a:r>
              <a:rPr lang="uk-UA" dirty="0"/>
              <a:t>правил контекстного аналізу. </a:t>
            </a:r>
            <a:endParaRPr lang="uk-UA" dirty="0" smtClean="0"/>
          </a:p>
          <a:p>
            <a:pPr>
              <a:buNone/>
            </a:pPr>
            <a:endParaRPr lang="uk-UA" dirty="0"/>
          </a:p>
          <a:p>
            <a:pPr>
              <a:buNone/>
            </a:pPr>
            <a:r>
              <a:rPr lang="uk-UA" dirty="0" smtClean="0"/>
              <a:t>4. Використання </a:t>
            </a:r>
            <a:r>
              <a:rPr lang="uk-UA" dirty="0"/>
              <a:t>інформації про частотні переваги моделей сполучуваності і залучення методик імовірнісного </a:t>
            </a:r>
            <a:r>
              <a:rPr lang="uk-UA" dirty="0" smtClean="0"/>
              <a:t>аналізу.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tx1"/>
                </a:solidFill>
              </a:rPr>
              <a:t>Перспективи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Уведення до інтерфейсу корпусу функцій пошуку та побудови частотних словників за синтаксичними параметрами.</a:t>
            </a:r>
          </a:p>
          <a:p>
            <a:endParaRPr lang="uk-UA" dirty="0"/>
          </a:p>
          <a:p>
            <a:r>
              <a:rPr lang="uk-UA" dirty="0" smtClean="0"/>
              <a:t>Перехід  до розробки семантичного анотування текстів корпусу.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357430"/>
            <a:ext cx="8229600" cy="1143000"/>
          </a:xfrm>
        </p:spPr>
        <p:txBody>
          <a:bodyPr/>
          <a:lstStyle/>
          <a:p>
            <a:r>
              <a:rPr lang="uk-UA" b="1" dirty="0" smtClean="0">
                <a:solidFill>
                  <a:schemeClr val="tx1"/>
                </a:solidFill>
              </a:rPr>
              <a:t>Дякуємо за увагу!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Синтаксичний модуль граматики АГАТ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 </a:t>
            </a:r>
            <a:r>
              <a:rPr lang="uk-UA" dirty="0"/>
              <a:t>П</a:t>
            </a:r>
            <a:r>
              <a:rPr lang="uk-UA" dirty="0" smtClean="0"/>
              <a:t>ерший етап аналізу - встановлення зв’язків між словами у межах словосполучень за принципами граматики </a:t>
            </a:r>
            <a:r>
              <a:rPr lang="uk-UA" dirty="0"/>
              <a:t>безпосередніх </a:t>
            </a:r>
            <a:r>
              <a:rPr lang="uk-UA" dirty="0" smtClean="0"/>
              <a:t>складників.</a:t>
            </a:r>
          </a:p>
          <a:p>
            <a:endParaRPr lang="uk-UA" dirty="0" smtClean="0"/>
          </a:p>
          <a:p>
            <a:r>
              <a:rPr lang="uk-UA" dirty="0" smtClean="0"/>
              <a:t>Другий етап - завершення аналізу </a:t>
            </a:r>
            <a:r>
              <a:rPr lang="uk-UA" dirty="0"/>
              <a:t>речення шляхом побудови його цілісної схеми у вигляді дерева залежностей.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571480"/>
            <a:ext cx="8229600" cy="555468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b="1" dirty="0"/>
              <a:t>Мета </a:t>
            </a:r>
            <a:endParaRPr lang="uk-UA" b="1" dirty="0" smtClean="0"/>
          </a:p>
          <a:p>
            <a:pPr>
              <a:buNone/>
            </a:pPr>
            <a:endParaRPr lang="uk-UA" b="1" dirty="0"/>
          </a:p>
          <a:p>
            <a:r>
              <a:rPr lang="uk-UA" dirty="0" smtClean="0"/>
              <a:t>виявити </a:t>
            </a:r>
            <a:r>
              <a:rPr lang="uk-UA" dirty="0"/>
              <a:t>основні проблеми синтаксичного анотування в корпусі текстів та окреслити шляхи їх подолання. </a:t>
            </a:r>
            <a:endParaRPr lang="uk-UA" dirty="0" smtClean="0"/>
          </a:p>
          <a:p>
            <a:pPr>
              <a:buNone/>
            </a:pPr>
            <a:endParaRPr lang="uk-UA" dirty="0"/>
          </a:p>
          <a:p>
            <a:pPr>
              <a:buNone/>
            </a:pPr>
            <a:r>
              <a:rPr lang="uk-UA" b="1" dirty="0" smtClean="0"/>
              <a:t>Завдання</a:t>
            </a:r>
          </a:p>
          <a:p>
            <a:r>
              <a:rPr lang="uk-UA" dirty="0" smtClean="0"/>
              <a:t>виявлення </a:t>
            </a:r>
            <a:r>
              <a:rPr lang="uk-UA" dirty="0"/>
              <a:t>та класифікація помилок, </a:t>
            </a:r>
            <a:r>
              <a:rPr lang="uk-UA" dirty="0" smtClean="0"/>
              <a:t>яких припускається синтаксичний аналізатор;</a:t>
            </a:r>
            <a:endParaRPr lang="ru-RU" dirty="0"/>
          </a:p>
          <a:p>
            <a:r>
              <a:rPr lang="uk-UA" dirty="0" smtClean="0"/>
              <a:t>з’ясування </a:t>
            </a:r>
            <a:r>
              <a:rPr lang="uk-UA" dirty="0"/>
              <a:t>причин їх виникнення;</a:t>
            </a:r>
            <a:endParaRPr lang="ru-RU" dirty="0"/>
          </a:p>
          <a:p>
            <a:r>
              <a:rPr lang="uk-UA" dirty="0" smtClean="0"/>
              <a:t>розгляд </a:t>
            </a:r>
            <a:r>
              <a:rPr lang="uk-UA" dirty="0"/>
              <a:t>способів </a:t>
            </a:r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язання</a:t>
            </a:r>
            <a:r>
              <a:rPr lang="uk-UA" dirty="0" smtClean="0"/>
              <a:t> </a:t>
            </a:r>
            <a:r>
              <a:rPr lang="uk-UA" dirty="0" err="1" smtClean="0"/>
              <a:t>діагностованих</a:t>
            </a:r>
            <a:r>
              <a:rPr lang="uk-UA" dirty="0" smtClean="0"/>
              <a:t> проблем.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214290"/>
            <a:ext cx="8229600" cy="60547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400" b="1" dirty="0" smtClean="0"/>
              <a:t>Для </a:t>
            </a:r>
            <a:r>
              <a:rPr lang="uk-UA" sz="2400" b="1" dirty="0"/>
              <a:t>графічного представлення моделі </a:t>
            </a:r>
            <a:endParaRPr lang="uk-UA" sz="2400" b="1" dirty="0" smtClean="0"/>
          </a:p>
          <a:p>
            <a:pPr>
              <a:buNone/>
            </a:pPr>
            <a:r>
              <a:rPr lang="uk-UA" sz="2400" b="1" dirty="0" smtClean="0"/>
              <a:t>речення обрано дерево </a:t>
            </a:r>
            <a:r>
              <a:rPr lang="uk-UA" sz="2400" b="1" dirty="0"/>
              <a:t>залежностей: </a:t>
            </a:r>
            <a:endParaRPr lang="uk-UA" sz="2400" b="1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схему, що складається з розташованих на </a:t>
            </a:r>
          </a:p>
          <a:p>
            <a:pPr>
              <a:buNone/>
            </a:pPr>
            <a:r>
              <a:rPr lang="uk-UA" dirty="0" smtClean="0"/>
              <a:t>різних рівнях вузлів </a:t>
            </a:r>
            <a:r>
              <a:rPr lang="uk-UA" dirty="0"/>
              <a:t>(якими </a:t>
            </a:r>
            <a:r>
              <a:rPr lang="uk-UA" dirty="0" smtClean="0"/>
              <a:t>у </a:t>
            </a:r>
            <a:r>
              <a:rPr lang="uk-UA" dirty="0"/>
              <a:t>нашому випадку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слугують слова</a:t>
            </a:r>
            <a:r>
              <a:rPr lang="uk-UA" dirty="0"/>
              <a:t>) і ребер </a:t>
            </a:r>
            <a:r>
              <a:rPr lang="uk-UA" dirty="0" smtClean="0"/>
              <a:t>(</a:t>
            </a:r>
            <a:r>
              <a:rPr lang="uk-UA" dirty="0"/>
              <a:t>синтаксичних </a:t>
            </a:r>
            <a:r>
              <a:rPr lang="uk-UA" dirty="0" smtClean="0"/>
              <a:t>зв’язків</a:t>
            </a:r>
          </a:p>
          <a:p>
            <a:pPr>
              <a:buNone/>
            </a:pPr>
            <a:r>
              <a:rPr lang="uk-UA" dirty="0" smtClean="0"/>
              <a:t>між ними</a:t>
            </a:r>
            <a:r>
              <a:rPr lang="uk-UA" dirty="0"/>
              <a:t>).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uk-UA" sz="2800" b="1" dirty="0">
                <a:solidFill>
                  <a:schemeClr val="tx1"/>
                </a:solidFill>
              </a:rPr>
              <a:t>А</a:t>
            </a:r>
            <a:r>
              <a:rPr lang="uk-UA" sz="2800" b="1" dirty="0" smtClean="0">
                <a:solidFill>
                  <a:schemeClr val="tx1"/>
                </a:solidFill>
              </a:rPr>
              <a:t>лгоритм побудови дерева залежностей</a:t>
            </a:r>
            <a:endParaRPr lang="ru-RU" sz="2800" b="1" dirty="0">
              <a:solidFill>
                <a:schemeClr val="tx1"/>
              </a:solidFill>
            </a:endParaRPr>
          </a:p>
        </p:txBody>
      </p:sp>
      <p:pic>
        <p:nvPicPr>
          <p:cNvPr id="4" name="Содержимое 3" descr="синтаксис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000232" y="565848"/>
            <a:ext cx="5214974" cy="6200527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Приклад дерева залежностей речення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Содержимое 3" descr="synt_screenshot_short.jpg"/>
          <p:cNvPicPr>
            <a:picLocks noGrp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1571612"/>
            <a:ext cx="10072726" cy="321962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534400" cy="758952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chemeClr val="tx1"/>
                </a:solidFill>
              </a:rPr>
              <a:t>Типові помилки синтаксичного аналізатора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uk-UA" dirty="0" smtClean="0"/>
          </a:p>
          <a:p>
            <a:pPr marL="514350" indent="-514350">
              <a:buAutoNum type="arabicPeriod"/>
            </a:pPr>
            <a:r>
              <a:rPr lang="uk-UA" dirty="0" smtClean="0"/>
              <a:t>Пропуск </a:t>
            </a:r>
            <a:r>
              <a:rPr lang="uk-UA" dirty="0"/>
              <a:t>зв’язків</a:t>
            </a:r>
            <a:r>
              <a:rPr lang="ru-RU" dirty="0"/>
              <a:t>. </a:t>
            </a:r>
            <a:endParaRPr lang="ru-RU" dirty="0" smtClean="0"/>
          </a:p>
          <a:p>
            <a:pPr marL="514350" indent="-514350">
              <a:buNone/>
            </a:pPr>
            <a:endParaRPr lang="ru-RU" dirty="0" smtClean="0"/>
          </a:p>
          <a:p>
            <a:pPr>
              <a:buNone/>
            </a:pPr>
            <a:r>
              <a:rPr lang="uk-UA" dirty="0" smtClean="0"/>
              <a:t>2</a:t>
            </a:r>
            <a:r>
              <a:rPr lang="uk-UA" dirty="0"/>
              <a:t>. </a:t>
            </a:r>
            <a:r>
              <a:rPr lang="uk-UA" dirty="0" smtClean="0"/>
              <a:t>Помилки підпорядкування.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3</a:t>
            </a:r>
            <a:r>
              <a:rPr lang="uk-UA" dirty="0"/>
              <a:t>. Не будується дерево для речення. </a:t>
            </a:r>
            <a:endParaRPr lang="ru-RU" b="1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400" b="1" dirty="0" smtClean="0">
                <a:solidFill>
                  <a:schemeClr val="tx1"/>
                </a:solidFill>
              </a:rPr>
              <a:t>Шляхи подолання проблем автоматичного синтаксичного аналізу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endParaRPr lang="uk-UA" dirty="0" smtClean="0"/>
          </a:p>
          <a:p>
            <a:pPr marL="514350" indent="-514350">
              <a:buAutoNum type="arabicPeriod"/>
            </a:pPr>
            <a:r>
              <a:rPr lang="uk-UA" dirty="0" smtClean="0"/>
              <a:t>Розширення </a:t>
            </a:r>
            <a:r>
              <a:rPr lang="uk-UA" dirty="0"/>
              <a:t>словника моделей керувань, доповнення інформації про позиційні варіанти реалізації цих </a:t>
            </a:r>
            <a:r>
              <a:rPr lang="uk-UA" dirty="0" smtClean="0"/>
              <a:t>моделей.</a:t>
            </a:r>
            <a:endParaRPr lang="uk-UA" dirty="0"/>
          </a:p>
          <a:p>
            <a:pPr marL="514350" indent="-514350">
              <a:buAutoNum type="arabicPeriod"/>
            </a:pPr>
            <a:endParaRPr lang="uk-UA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uk-UA" dirty="0" smtClean="0"/>
              <a:t>Доопрацювання </a:t>
            </a:r>
            <a:r>
              <a:rPr lang="uk-UA" dirty="0"/>
              <a:t>правил побудови дерева залежностей. </a:t>
            </a:r>
            <a:endParaRPr lang="ru-RU" dirty="0"/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Autofit/>
          </a:bodyPr>
          <a:lstStyle/>
          <a:p>
            <a:r>
              <a:rPr lang="uk-UA" sz="2400" b="1" dirty="0" smtClean="0">
                <a:solidFill>
                  <a:schemeClr val="tx1"/>
                </a:solidFill>
              </a:rPr>
              <a:t>Визначення головного члена речення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pic>
        <p:nvPicPr>
          <p:cNvPr id="4" name="Содержимое 3" descr="прост_реч.jpeg"/>
          <p:cNvPicPr>
            <a:picLocks noGrp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142976" y="642918"/>
            <a:ext cx="6500858" cy="607223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33</TotalTime>
  <Words>241</Words>
  <Application>Microsoft Office PowerPoint</Application>
  <PresentationFormat>Экран (4:3)</PresentationFormat>
  <Paragraphs>47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Официальная</vt:lpstr>
      <vt:lpstr>Автоматичне синтаксичне анотування текстів Корпусу української  мови: проблеми та шляхи їх вирішення </vt:lpstr>
      <vt:lpstr>Синтаксичний модуль граматики АГАТ</vt:lpstr>
      <vt:lpstr>Презентация PowerPoint</vt:lpstr>
      <vt:lpstr>Презентация PowerPoint</vt:lpstr>
      <vt:lpstr>Алгоритм побудови дерева залежностей</vt:lpstr>
      <vt:lpstr>Приклад дерева залежностей речення</vt:lpstr>
      <vt:lpstr>Типові помилки синтаксичного аналізатора</vt:lpstr>
      <vt:lpstr>Шляхи подолання проблем автоматичного синтаксичного аналізу</vt:lpstr>
      <vt:lpstr>Визначення головного члена речення</vt:lpstr>
      <vt:lpstr>Встановлення зв’язків між частинами складного речення</vt:lpstr>
      <vt:lpstr>Шляхи подолання проблем автоматичного синтаксичного аналізу</vt:lpstr>
      <vt:lpstr>Перспективи</vt:lpstr>
      <vt:lpstr>Дякуємо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Автоматичне синтаксичне анотування текстів Корпусу української  мови: проблеми та шляхи їх вирішення</dc:title>
  <dc:creator>Margarita</dc:creator>
  <cp:lastModifiedBy>Margarita</cp:lastModifiedBy>
  <cp:revision>14</cp:revision>
  <dcterms:created xsi:type="dcterms:W3CDTF">2015-11-05T23:54:17Z</dcterms:created>
  <dcterms:modified xsi:type="dcterms:W3CDTF">2017-09-26T11:29:06Z</dcterms:modified>
</cp:coreProperties>
</file>